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4319">
          <p15:clr>
            <a:srgbClr val="A4A3A4"/>
          </p15:clr>
        </p15:guide>
        <p15:guide id="5">
          <p15:clr>
            <a:srgbClr val="A4A3A4"/>
          </p15:clr>
        </p15:guide>
        <p15:guide id="7" orient="horz" pos="261">
          <p15:clr>
            <a:srgbClr val="A4A3A4"/>
          </p15:clr>
        </p15:guide>
        <p15:guide id="8" pos="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Meeker" initials="CM" lastIdx="6" clrIdx="0">
    <p:extLst/>
  </p:cmAuthor>
  <p:cmAuthor id="2" name="Megan Davis" initials="MD" lastIdx="1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85B09A"/>
    <a:srgbClr val="D9D9D9"/>
    <a:srgbClr val="B8882F"/>
    <a:srgbClr val="161D33"/>
    <a:srgbClr val="36657D"/>
    <a:srgbClr val="9BBB5D"/>
    <a:srgbClr val="DF8E54"/>
    <a:srgbClr val="003977"/>
    <a:srgbClr val="65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3" autoAdjust="0"/>
    <p:restoredTop sz="86418" autoAdjust="0"/>
  </p:normalViewPr>
  <p:slideViewPr>
    <p:cSldViewPr snapToGrid="0" snapToObjects="1" showGuides="1">
      <p:cViewPr varScale="1">
        <p:scale>
          <a:sx n="97" d="100"/>
          <a:sy n="97" d="100"/>
        </p:scale>
        <p:origin x="1830" y="78"/>
      </p:cViewPr>
      <p:guideLst>
        <p:guide orient="horz" pos="4319"/>
        <p:guide/>
        <p:guide orient="horz" pos="261"/>
        <p:guide pos="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3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8DBA-462F-FC48-A0D8-3495BBA20B3E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56442-E0D2-F544-BCED-089D81C35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3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0D993-114D-7149-BF5E-5B964B4393F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3D22-1787-9047-A3F8-AABF4D5472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68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37765"/>
            <a:ext cx="7772400" cy="1470025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5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6738"/>
            <a:ext cx="7772400" cy="527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5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presented to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29419"/>
            <a:ext cx="8686800" cy="6400800"/>
          </a:xfrm>
          <a:prstGeom prst="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679450" y="3360738"/>
            <a:ext cx="2859617" cy="355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17264" y="6288333"/>
            <a:ext cx="553084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© </a:t>
            </a:r>
            <a:r>
              <a:rPr lang="en-US" sz="7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2019 </a:t>
            </a:r>
            <a:r>
              <a:rPr lang="en-US" sz="7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eviCor</a:t>
            </a:r>
            <a:r>
              <a:rPr lang="en-US" sz="7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 healthcare</a:t>
            </a:r>
            <a:r>
              <a:rPr lang="en-US" sz="75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 All Rights Reserved. This presentation contains CONFIDENTIAL and PROPRIETARY information.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4DEEDA22-AF0F-E247-91C9-01B4809373F2}"/>
              </a:ext>
            </a:extLst>
          </p:cNvPr>
          <p:cNvGrpSpPr/>
          <p:nvPr userDrawn="1"/>
        </p:nvGrpSpPr>
        <p:grpSpPr>
          <a:xfrm>
            <a:off x="5964295" y="6173733"/>
            <a:ext cx="2844511" cy="376894"/>
            <a:chOff x="5824374" y="5903318"/>
            <a:chExt cx="2920602" cy="386976"/>
          </a:xfrm>
        </p:grpSpPr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xmlns="" id="{5DE1C7F3-31C1-1E4D-BA1B-14449EBE52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824374" y="5934860"/>
              <a:ext cx="354121" cy="32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1" descr="QIO Logo.png">
              <a:extLst>
                <a:ext uri="{FF2B5EF4-FFF2-40B4-BE49-F238E27FC236}">
                  <a16:creationId xmlns:a16="http://schemas.microsoft.com/office/drawing/2014/main" xmlns="" id="{B9F70808-62A2-8544-A5D5-1A279688A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5486" y="5973546"/>
              <a:ext cx="975448" cy="246521"/>
            </a:xfrm>
            <a:prstGeom prst="rect">
              <a:avLst/>
            </a:prstGeom>
          </p:spPr>
        </p:pic>
        <p:graphicFrame>
          <p:nvGraphicFramePr>
            <p:cNvPr id="23" name="Object 2">
              <a:extLst>
                <a:ext uri="{FF2B5EF4-FFF2-40B4-BE49-F238E27FC236}">
                  <a16:creationId xmlns:a16="http://schemas.microsoft.com/office/drawing/2014/main" xmlns="" id="{42D39658-3AFA-6F43-B40E-7FAEFF4D7D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7002727"/>
                </p:ext>
              </p:extLst>
            </p:nvPr>
          </p:nvGraphicFramePr>
          <p:xfrm>
            <a:off x="8292327" y="5903318"/>
            <a:ext cx="452649" cy="386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04" name="Photo Editor Photo" r:id="rId5" imgW="5068007" imgH="4315427" progId="">
                    <p:embed/>
                  </p:oleObj>
                </mc:Choice>
                <mc:Fallback>
                  <p:oleObj name="Photo Editor Photo" r:id="rId5" imgW="5068007" imgH="4315427" progId="">
                    <p:embed/>
                    <p:pic>
                      <p:nvPicPr>
                        <p:cNvPr id="1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92327" y="5903318"/>
                          <a:ext cx="452649" cy="3869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4" name="Picture 23" descr="highres logo.png">
              <a:extLst>
                <a:ext uri="{FF2B5EF4-FFF2-40B4-BE49-F238E27FC236}">
                  <a16:creationId xmlns:a16="http://schemas.microsoft.com/office/drawing/2014/main" xmlns="" id="{2FD78DF5-07B4-7A47-BC62-2A179E52B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1031" y="5975426"/>
              <a:ext cx="491118" cy="242760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27CBF986-F201-344C-878F-A8F7873F5C2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2581" y="5127584"/>
            <a:ext cx="1185590" cy="94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NAVY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6F302D-B254-6D4F-959C-408DA1E56702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rgbClr val="002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44551E3-70DE-5044-BB1B-261594F8127C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005C331C-9B97-9B41-BCE5-206DEE2C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0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Mediu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95BD598-90F9-A843-95CC-A60A2AE15E79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C208CB-0059-2E47-9755-7F1D221D310C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24033F2B-C79E-DB45-8232-F70D90A6A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9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- MINT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42B3EC-E432-A040-8097-F8B1A332D0E0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930F72A-FF24-3941-BF5D-F1B5927E7FBE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6BC59B63-3567-DD49-BF74-69F311F66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AF98EA-EA7B-094E-B644-E0A84E5D43E5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90411E9-4F28-7D45-B9B9-ADC47437F4BF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C75ED51C-8B1A-AF4E-9C3E-63FBBE93E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51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FB7F642-106C-6E4B-8B51-7B49C972252E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86ED49-4ADD-2643-A80C-3313FE682883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45776CD0-D99A-5A41-A14A-83A45436C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7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C677AAA-98DB-F148-BC51-C9120FAA9196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68A7FD5-9E2E-8946-8755-23498ECA07C5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11973034" y="3248154"/>
            <a:ext cx="628650" cy="29548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chemeClr val="bg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6ACEFFB1-6494-764F-99F9-0502FDFFC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350641C-E9A3-4C46-88AE-98E91149EB23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691495-E621-0642-AEE0-37D6E9894353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41061"/>
            <a:ext cx="7772400" cy="1049411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032A4D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79450" y="1624014"/>
            <a:ext cx="7813675" cy="236592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34657F"/>
                </a:solidFill>
              </a:defRPr>
            </a:lvl1pPr>
            <a:lvl2pPr marL="457200" indent="0">
              <a:buNone/>
              <a:defRPr sz="1200"/>
            </a:lvl2pPr>
          </a:lstStyle>
          <a:p>
            <a:r>
              <a:rPr lang="en-US" dirty="0"/>
              <a:t>Location/Time/Intro – Delete if not needed.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7"/>
          </p:nvPr>
        </p:nvSpPr>
        <p:spPr>
          <a:xfrm>
            <a:off x="679449" y="2032000"/>
            <a:ext cx="7813633" cy="402336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1pPr>
            <a:lvl2pPr marL="3810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buFont typeface="Arial"/>
              <a:buChar char="•"/>
              <a:defRPr sz="1600">
                <a:solidFill>
                  <a:srgbClr val="404040"/>
                </a:solidFill>
              </a:defRPr>
            </a:lvl2pPr>
            <a:lvl3pPr marL="6985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3pPr>
            <a:lvl4pPr marL="1016000" indent="-1778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4pPr>
            <a:lvl5pPr marL="1270000" indent="-164592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xmlns="" id="{51FEB6D7-69A1-F643-8DED-BD6847C6A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677136" y="774856"/>
            <a:ext cx="1471454" cy="6265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679450" y="993622"/>
            <a:ext cx="7813675" cy="236592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34657F"/>
                </a:solidFill>
              </a:defRPr>
            </a:lvl1pPr>
            <a:lvl2pPr marL="457200" indent="0">
              <a:buNone/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679449" y="1315531"/>
            <a:ext cx="7813675" cy="5045973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1pPr>
            <a:lvl2pPr marL="3810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buFont typeface="Arial"/>
              <a:buChar char="•"/>
              <a:defRPr sz="1600">
                <a:solidFill>
                  <a:srgbClr val="404040"/>
                </a:solidFill>
              </a:defRPr>
            </a:lvl2pPr>
            <a:lvl3pPr marL="6985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3pPr>
            <a:lvl4pPr marL="1016000" indent="-1778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4pPr>
            <a:lvl5pPr marL="1270000" indent="-164592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1524" y="182087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1524" y="774856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4898" y="182088"/>
            <a:ext cx="7813633" cy="592768"/>
          </a:xfrm>
        </p:spPr>
        <p:txBody>
          <a:bodyPr lIns="0" tIns="0" rIns="0" bIns="0" anchor="ctr" anchorCtr="0">
            <a:noAutofit/>
          </a:bodyPr>
          <a:lstStyle>
            <a:lvl1pPr algn="l">
              <a:defRPr sz="2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DBF4233-FCA3-674B-B84F-ECF4EE76C3E8}"/>
              </a:ext>
            </a:extLst>
          </p:cNvPr>
          <p:cNvGrpSpPr/>
          <p:nvPr userDrawn="1"/>
        </p:nvGrpSpPr>
        <p:grpSpPr>
          <a:xfrm>
            <a:off x="0" y="6571594"/>
            <a:ext cx="2792627" cy="286406"/>
            <a:chOff x="0" y="6571594"/>
            <a:chExt cx="2792627" cy="28640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A292A7E5-7232-BB43-BB0D-D6563515B3F1}"/>
                </a:ext>
              </a:extLst>
            </p:cNvPr>
            <p:cNvSpPr/>
            <p:nvPr userDrawn="1"/>
          </p:nvSpPr>
          <p:spPr>
            <a:xfrm>
              <a:off x="0" y="6571594"/>
              <a:ext cx="2751806" cy="286406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4537DB4A-B9FD-3D49-B770-0566099954D5}"/>
                </a:ext>
              </a:extLst>
            </p:cNvPr>
            <p:cNvSpPr txBox="1"/>
            <p:nvPr userDrawn="1"/>
          </p:nvSpPr>
          <p:spPr>
            <a:xfrm>
              <a:off x="70128" y="6634198"/>
              <a:ext cx="27224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© eviCor</a:t>
              </a:r>
              <a:r>
                <a:rPr lang="en-US" sz="600" baseline="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e healthcare</a:t>
              </a: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. All Rights Reserved.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This presentation contains CONFIDENTIAL and PROPRIETARY information. </a:t>
              </a:r>
            </a:p>
          </p:txBody>
        </p:sp>
      </p:grp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xmlns="" id="{3A251125-2647-AC47-8CE9-EDE7E5B2C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99F26F95-A5E8-DB48-A815-A34ECDE37F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235" b="45719"/>
          <a:stretch/>
        </p:blipFill>
        <p:spPr>
          <a:xfrm>
            <a:off x="8271591" y="6064448"/>
            <a:ext cx="893933" cy="8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8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677136" y="774856"/>
            <a:ext cx="1471454" cy="6265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679450" y="993622"/>
            <a:ext cx="7813675" cy="236592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34657F"/>
                </a:solidFill>
              </a:defRPr>
            </a:lvl1pPr>
            <a:lvl2pPr marL="457200" indent="0">
              <a:buNone/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1524" y="182087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1524" y="774856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84898" y="182088"/>
            <a:ext cx="7813633" cy="592768"/>
          </a:xfrm>
        </p:spPr>
        <p:txBody>
          <a:bodyPr lIns="0" tIns="0" rIns="0" bIns="0" anchor="ctr" anchorCtr="0">
            <a:noAutofit/>
          </a:bodyPr>
          <a:lstStyle>
            <a:lvl1pPr algn="l">
              <a:defRPr sz="2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6FE12456-CE10-AB43-89AD-5E3F32EFAE19}"/>
              </a:ext>
            </a:extLst>
          </p:cNvPr>
          <p:cNvGrpSpPr/>
          <p:nvPr userDrawn="1"/>
        </p:nvGrpSpPr>
        <p:grpSpPr>
          <a:xfrm>
            <a:off x="0" y="6571594"/>
            <a:ext cx="2792627" cy="286406"/>
            <a:chOff x="0" y="6571594"/>
            <a:chExt cx="2792627" cy="28640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98574F3D-E55B-454A-A8B6-7E01D1EA5AE4}"/>
                </a:ext>
              </a:extLst>
            </p:cNvPr>
            <p:cNvSpPr/>
            <p:nvPr userDrawn="1"/>
          </p:nvSpPr>
          <p:spPr>
            <a:xfrm>
              <a:off x="0" y="6571594"/>
              <a:ext cx="2751806" cy="286406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7939E76-4C14-454C-A467-CAFAD9E8A115}"/>
                </a:ext>
              </a:extLst>
            </p:cNvPr>
            <p:cNvSpPr txBox="1"/>
            <p:nvPr userDrawn="1"/>
          </p:nvSpPr>
          <p:spPr>
            <a:xfrm>
              <a:off x="70128" y="6634198"/>
              <a:ext cx="27224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© eviCor</a:t>
              </a:r>
              <a:r>
                <a:rPr lang="en-US" sz="600" baseline="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e healthcare</a:t>
              </a: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. All Rights Reserved.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This presentation contains CONFIDENTIAL and PROPRIETARY information. </a:t>
              </a:r>
            </a:p>
          </p:txBody>
        </p:sp>
      </p:grp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xmlns="" id="{6DC605FC-7E34-8D4F-BFDE-4E923A772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35825325-5FBB-974D-B411-FC745F61D4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235" b="45719"/>
          <a:stretch/>
        </p:blipFill>
        <p:spPr>
          <a:xfrm>
            <a:off x="8271591" y="6064448"/>
            <a:ext cx="893933" cy="8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2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 userDrawn="1"/>
        </p:nvCxnSpPr>
        <p:spPr>
          <a:xfrm>
            <a:off x="21524" y="182087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21524" y="774856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684898" y="182088"/>
            <a:ext cx="7813633" cy="592768"/>
          </a:xfrm>
        </p:spPr>
        <p:txBody>
          <a:bodyPr lIns="0" tIns="0" rIns="0" bIns="0" anchor="ctr" anchorCtr="0">
            <a:noAutofit/>
          </a:bodyPr>
          <a:lstStyle>
            <a:lvl1pPr algn="l">
              <a:defRPr sz="2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28C89326-6E8C-1047-A9FD-222C7C3898DD}"/>
              </a:ext>
            </a:extLst>
          </p:cNvPr>
          <p:cNvGrpSpPr/>
          <p:nvPr userDrawn="1"/>
        </p:nvGrpSpPr>
        <p:grpSpPr>
          <a:xfrm>
            <a:off x="0" y="6571594"/>
            <a:ext cx="2792627" cy="286406"/>
            <a:chOff x="0" y="6571594"/>
            <a:chExt cx="2792627" cy="28640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10255877-A313-6843-987E-A8DD99CDD131}"/>
                </a:ext>
              </a:extLst>
            </p:cNvPr>
            <p:cNvSpPr/>
            <p:nvPr userDrawn="1"/>
          </p:nvSpPr>
          <p:spPr>
            <a:xfrm>
              <a:off x="0" y="6571594"/>
              <a:ext cx="2751806" cy="286406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A3FFAE98-1E95-3A45-AEE3-D102AA2C9155}"/>
                </a:ext>
              </a:extLst>
            </p:cNvPr>
            <p:cNvSpPr txBox="1"/>
            <p:nvPr userDrawn="1"/>
          </p:nvSpPr>
          <p:spPr>
            <a:xfrm>
              <a:off x="70128" y="6634198"/>
              <a:ext cx="27224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© eviCor</a:t>
              </a:r>
              <a:r>
                <a:rPr lang="en-US" sz="600" baseline="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e healthcare</a:t>
              </a: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. All Rights Reserved.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This presentation contains CONFIDENTIAL and PROPRIETARY information. </a:t>
              </a:r>
            </a:p>
          </p:txBody>
        </p:sp>
      </p:grp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xmlns="" id="{0FC4CC5E-6339-6A47-A413-B57C8E18F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94E9504E-42AA-884D-97B0-94DB904098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235" b="45719"/>
          <a:stretch/>
        </p:blipFill>
        <p:spPr>
          <a:xfrm>
            <a:off x="8271591" y="6064448"/>
            <a:ext cx="893933" cy="8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6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at is Importa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0C27A73-0997-1F4D-8D8D-A19817C3B7FD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85A68F-57A4-994B-B1C0-23E9D845FD07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4168988" y="766810"/>
            <a:ext cx="0" cy="5326018"/>
          </a:xfrm>
          <a:prstGeom prst="line">
            <a:avLst/>
          </a:prstGeom>
          <a:ln w="19050" cap="rnd" cmpd="sng">
            <a:solidFill>
              <a:schemeClr val="accent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4461932" y="766811"/>
            <a:ext cx="4031149" cy="5326016"/>
          </a:xfrm>
        </p:spPr>
        <p:txBody>
          <a:bodyPr lIns="0" tIns="0" rIns="0" bIns="228600" anchor="ctr" anchorCtr="0">
            <a:noAutofit/>
          </a:bodyPr>
          <a:lstStyle>
            <a:lvl1pPr marL="0" indent="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10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6985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16000" indent="-1778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70000" indent="-164592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46100" y="766810"/>
            <a:ext cx="3340099" cy="5326018"/>
          </a:xfrm>
          <a:noFill/>
        </p:spPr>
        <p:txBody>
          <a:bodyPr wrap="square" lIns="0" tIns="0" rIns="0" bIns="914400" anchor="ctr" anchorCtr="0">
            <a:noAutofit/>
          </a:bodyPr>
          <a:lstStyle>
            <a:lvl1pPr algn="ctr">
              <a:lnSpc>
                <a:spcPct val="90000"/>
              </a:lnSpc>
              <a:defRPr sz="2000" b="1" cap="none" baseline="0">
                <a:solidFill>
                  <a:srgbClr val="34657F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xmlns="" id="{B3036FF0-2005-8E40-9B3A-8DE1F9968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7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679450" y="993622"/>
            <a:ext cx="4095749" cy="342914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34657F"/>
                </a:solidFill>
              </a:defRPr>
            </a:lvl1pPr>
            <a:lvl2pPr marL="457200" indent="0">
              <a:buNone/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5168901" y="951286"/>
            <a:ext cx="3338096" cy="514064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  <a:defRPr sz="18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79450" y="1315531"/>
            <a:ext cx="4095750" cy="5045973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1pPr>
            <a:lvl2pPr marL="3810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buFont typeface="Arial"/>
              <a:buChar char="•"/>
              <a:defRPr sz="1600">
                <a:solidFill>
                  <a:srgbClr val="404040"/>
                </a:solidFill>
              </a:defRPr>
            </a:lvl2pPr>
            <a:lvl3pPr marL="698500" indent="-1905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3pPr>
            <a:lvl4pPr marL="1016000" indent="-177800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4pPr>
            <a:lvl5pPr marL="1270000" indent="-164592"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defRPr sz="16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21524" y="182087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21524" y="774856"/>
            <a:ext cx="9144000" cy="0"/>
          </a:xfrm>
          <a:prstGeom prst="line">
            <a:avLst/>
          </a:prstGeom>
          <a:ln w="19050" cap="rnd" cmpd="sng">
            <a:solidFill>
              <a:schemeClr val="tx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684898" y="182088"/>
            <a:ext cx="7813633" cy="592768"/>
          </a:xfrm>
        </p:spPr>
        <p:txBody>
          <a:bodyPr lIns="0" tIns="0" rIns="0" bIns="0" anchor="ctr" anchorCtr="0">
            <a:noAutofit/>
          </a:bodyPr>
          <a:lstStyle>
            <a:lvl1pPr algn="l">
              <a:defRPr sz="2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BC9D61CD-9C59-9C43-87E6-8E714BEB9E26}"/>
              </a:ext>
            </a:extLst>
          </p:cNvPr>
          <p:cNvGrpSpPr/>
          <p:nvPr userDrawn="1"/>
        </p:nvGrpSpPr>
        <p:grpSpPr>
          <a:xfrm>
            <a:off x="0" y="6571594"/>
            <a:ext cx="2792627" cy="286406"/>
            <a:chOff x="0" y="6571594"/>
            <a:chExt cx="2792627" cy="28640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19F0DCF4-C98C-0344-9582-090988FF2830}"/>
                </a:ext>
              </a:extLst>
            </p:cNvPr>
            <p:cNvSpPr/>
            <p:nvPr userDrawn="1"/>
          </p:nvSpPr>
          <p:spPr>
            <a:xfrm>
              <a:off x="0" y="6571594"/>
              <a:ext cx="2751806" cy="286406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0187D222-7A93-6247-8D52-4D9E5C139AC8}"/>
                </a:ext>
              </a:extLst>
            </p:cNvPr>
            <p:cNvSpPr txBox="1"/>
            <p:nvPr userDrawn="1"/>
          </p:nvSpPr>
          <p:spPr>
            <a:xfrm>
              <a:off x="70128" y="6634198"/>
              <a:ext cx="27224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© eviCor</a:t>
              </a:r>
              <a:r>
                <a:rPr lang="en-US" sz="600" baseline="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e healthcare</a:t>
              </a: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. All Rights Reserved.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This presentation contains CONFIDENTIAL and PROPRIETARY information. </a:t>
              </a:r>
            </a:p>
          </p:txBody>
        </p:sp>
      </p:grp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xmlns="" id="{CC9D373A-1CA4-AA48-935F-7AF4BA2FC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F493BB95-E6D4-6741-A5F9-91BAD86358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235" b="45719"/>
          <a:stretch/>
        </p:blipFill>
        <p:spPr>
          <a:xfrm>
            <a:off x="8271591" y="6064448"/>
            <a:ext cx="893933" cy="8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2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47E7F62-8013-834A-8A0C-6A8AB1B592D6}"/>
              </a:ext>
            </a:extLst>
          </p:cNvPr>
          <p:cNvGrpSpPr/>
          <p:nvPr userDrawn="1"/>
        </p:nvGrpSpPr>
        <p:grpSpPr>
          <a:xfrm>
            <a:off x="0" y="6571594"/>
            <a:ext cx="2792627" cy="286406"/>
            <a:chOff x="0" y="6571594"/>
            <a:chExt cx="2792627" cy="28640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E0F15C01-0598-7A40-B5AB-7D3266A28629}"/>
                </a:ext>
              </a:extLst>
            </p:cNvPr>
            <p:cNvSpPr/>
            <p:nvPr userDrawn="1"/>
          </p:nvSpPr>
          <p:spPr>
            <a:xfrm>
              <a:off x="0" y="6571594"/>
              <a:ext cx="2751806" cy="286406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95CC5C22-F158-8345-A844-1D629D2ED5DC}"/>
                </a:ext>
              </a:extLst>
            </p:cNvPr>
            <p:cNvSpPr txBox="1"/>
            <p:nvPr userDrawn="1"/>
          </p:nvSpPr>
          <p:spPr>
            <a:xfrm>
              <a:off x="70128" y="6634198"/>
              <a:ext cx="272249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© eviCor</a:t>
              </a:r>
              <a:r>
                <a:rPr lang="en-US" sz="600" baseline="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e healthcare</a:t>
              </a: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. All Rights Reserved.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This presentation contains CONFIDENTIAL and PROPRIETARY information. </a:t>
              </a:r>
            </a:p>
          </p:txBody>
        </p:sp>
      </p:grp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D780D321-6D95-A240-A966-62C06A94C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056F6408-7A4B-634D-80D9-45F155BD0B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3235" b="45719"/>
          <a:stretch/>
        </p:blipFill>
        <p:spPr>
          <a:xfrm>
            <a:off x="8271591" y="6064448"/>
            <a:ext cx="893933" cy="8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3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ANSITION SLIDE - WHITE O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A54E089-C6BA-0841-9822-BD11F721A474}"/>
              </a:ext>
            </a:extLst>
          </p:cNvPr>
          <p:cNvSpPr>
            <a:spLocks noChangeAspect="1"/>
          </p:cNvSpPr>
          <p:nvPr userDrawn="1"/>
        </p:nvSpPr>
        <p:spPr>
          <a:xfrm>
            <a:off x="290649" y="274320"/>
            <a:ext cx="8562703" cy="63093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248920" y="1490472"/>
            <a:ext cx="8686800" cy="0"/>
          </a:xfrm>
          <a:prstGeom prst="line">
            <a:avLst/>
          </a:prstGeom>
          <a:ln w="19050" cap="rnd" cmpd="sng">
            <a:solidFill>
              <a:srgbClr val="34657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248920" y="4041648"/>
            <a:ext cx="8686800" cy="0"/>
          </a:xfrm>
          <a:prstGeom prst="line">
            <a:avLst/>
          </a:prstGeom>
          <a:ln w="19050" cap="rnd" cmpd="sng">
            <a:solidFill>
              <a:srgbClr val="34657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02651"/>
            <a:ext cx="7772400" cy="1049411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003977"/>
                </a:solidFill>
              </a:defRPr>
            </a:lvl1pPr>
          </a:lstStyle>
          <a:p>
            <a:r>
              <a:rPr lang="en-US" dirty="0"/>
              <a:t>Click to edit main divider page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38158"/>
            <a:ext cx="7772400" cy="87384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cap="none">
                <a:solidFill>
                  <a:srgbClr val="00397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05A7EEC-0D20-6046-BDCA-028506859537}"/>
              </a:ext>
            </a:extLst>
          </p:cNvPr>
          <p:cNvSpPr txBox="1"/>
          <p:nvPr userDrawn="1"/>
        </p:nvSpPr>
        <p:spPr>
          <a:xfrm>
            <a:off x="70128" y="6634198"/>
            <a:ext cx="272249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© eviCor</a:t>
            </a:r>
            <a:r>
              <a:rPr lang="en-US" sz="600" baseline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e healthcare</a:t>
            </a: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. All Rights Reserved.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This presentation contains CONFIDENTIAL and PROPRIETARY information. 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624BE80A-B2C3-D04A-820C-E904FB3B1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6604" y="6655882"/>
            <a:ext cx="432968" cy="2021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DF9A8DB4-6756-EF42-A4C7-0E81A5F5AB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0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374904" marR="0" lvl="1" indent="-164592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accent6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39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4" r:id="rId3"/>
    <p:sldLayoutId id="2147483721" r:id="rId4"/>
    <p:sldLayoutId id="2147483706" r:id="rId5"/>
    <p:sldLayoutId id="2147483724" r:id="rId6"/>
    <p:sldLayoutId id="2147483661" r:id="rId7"/>
    <p:sldLayoutId id="2147483719" r:id="rId8"/>
    <p:sldLayoutId id="2147483675" r:id="rId9"/>
    <p:sldLayoutId id="2147483665" r:id="rId10"/>
    <p:sldLayoutId id="2147483667" r:id="rId11"/>
    <p:sldLayoutId id="2147483668" r:id="rId12"/>
    <p:sldLayoutId id="2147483676" r:id="rId13"/>
    <p:sldLayoutId id="2147483677" r:id="rId14"/>
    <p:sldLayoutId id="2147483678" r:id="rId1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400"/>
        </a:spcAft>
        <a:buClr>
          <a:schemeClr val="accent6"/>
        </a:buClr>
        <a:buFont typeface="Arial"/>
        <a:buNone/>
        <a:defRPr sz="1600" kern="1200">
          <a:solidFill>
            <a:srgbClr val="404040"/>
          </a:solidFill>
          <a:latin typeface="+mn-lt"/>
          <a:ea typeface="+mn-ea"/>
          <a:cs typeface="+mn-cs"/>
        </a:defRPr>
      </a:lvl1pPr>
      <a:lvl2pPr marL="210312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700"/>
        </a:spcAft>
        <a:buClr>
          <a:schemeClr val="accent6"/>
        </a:buClr>
        <a:buSzTx/>
        <a:buFont typeface="Arial"/>
        <a:buNone/>
        <a:tabLst/>
        <a:defRPr sz="1600" kern="1200" baseline="0">
          <a:solidFill>
            <a:srgbClr val="404040"/>
          </a:solidFill>
          <a:latin typeface="+mn-lt"/>
          <a:ea typeface="+mn-ea"/>
          <a:cs typeface="+mn-cs"/>
        </a:defRPr>
      </a:lvl2pPr>
      <a:lvl3pPr marL="685800" indent="-164592" algn="l" defTabSz="4572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Font typeface="Lucida Grande"/>
        <a:buChar char="­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051560" indent="-164592" algn="l" defTabSz="4572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Font typeface="Arial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417320" indent="-164592" algn="l" defTabSz="4572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Font typeface="Arial"/>
        <a:buChar char="­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4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Navy Background Option</a:t>
            </a:r>
          </a:p>
        </p:txBody>
      </p:sp>
    </p:spTree>
    <p:extLst>
      <p:ext uri="{BB962C8B-B14F-4D97-AF65-F5344CB8AC3E}">
        <p14:creationId xmlns:p14="http://schemas.microsoft.com/office/powerpoint/2010/main" val="69333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Medium Blue Option</a:t>
            </a:r>
          </a:p>
        </p:txBody>
      </p:sp>
    </p:spTree>
    <p:extLst>
      <p:ext uri="{BB962C8B-B14F-4D97-AF65-F5344CB8AC3E}">
        <p14:creationId xmlns:p14="http://schemas.microsoft.com/office/powerpoint/2010/main" val="399230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Green Option</a:t>
            </a:r>
          </a:p>
        </p:txBody>
      </p:sp>
    </p:spTree>
    <p:extLst>
      <p:ext uri="{BB962C8B-B14F-4D97-AF65-F5344CB8AC3E}">
        <p14:creationId xmlns:p14="http://schemas.microsoft.com/office/powerpoint/2010/main" val="330330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Gold Option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0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Pink Option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8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Gray Option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5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802651"/>
            <a:ext cx="7772400" cy="1918449"/>
          </a:xfrm>
        </p:spPr>
        <p:txBody>
          <a:bodyPr anchor="ctr" anchorCtr="1"/>
          <a:lstStyle/>
          <a:p>
            <a:r>
              <a:rPr lang="en-US" sz="6600" dirty="0"/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8036EE-F8B8-6F40-B63A-9BD3D716D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990" y="4365584"/>
            <a:ext cx="1185590" cy="94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6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Agenda Item One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Agenda Item Two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Agenda Item Three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So on…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B586846-1DA5-EA49-BA4E-621F578223C7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4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Attendees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7"/>
          </p:nvPr>
        </p:nvSpPr>
        <p:spPr>
          <a:xfrm>
            <a:off x="679449" y="1663700"/>
            <a:ext cx="7813633" cy="402336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One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Two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Three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Four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5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Subtitle. Delete if not needed.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/>
              <a:t>Slide used for a significant amount of content.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With Title, </a:t>
            </a:r>
            <a:r>
              <a:rPr lang="en-US" dirty="0" err="1"/>
              <a:t>Subheader</a:t>
            </a:r>
            <a:r>
              <a:rPr lang="en-US" dirty="0"/>
              <a:t>, and paragraphs/bullets</a:t>
            </a:r>
          </a:p>
        </p:txBody>
      </p:sp>
    </p:spTree>
    <p:extLst>
      <p:ext uri="{BB962C8B-B14F-4D97-AF65-F5344CB8AC3E}">
        <p14:creationId xmlns:p14="http://schemas.microsoft.com/office/powerpoint/2010/main" val="388754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Subtitle. Delete if not needed.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With Title, </a:t>
            </a:r>
            <a:r>
              <a:rPr lang="en-US" dirty="0" err="1"/>
              <a:t>Subheader</a:t>
            </a:r>
            <a:r>
              <a:rPr lang="en-US" dirty="0"/>
              <a:t> and graphics – no paragraphs of text</a:t>
            </a:r>
          </a:p>
        </p:txBody>
      </p:sp>
    </p:spTree>
    <p:extLst>
      <p:ext uri="{BB962C8B-B14F-4D97-AF65-F5344CB8AC3E}">
        <p14:creationId xmlns:p14="http://schemas.microsoft.com/office/powerpoint/2010/main" val="59175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For Slide With Title and Large Image/Graph</a:t>
            </a:r>
          </a:p>
        </p:txBody>
      </p:sp>
    </p:spTree>
    <p:extLst>
      <p:ext uri="{BB962C8B-B14F-4D97-AF65-F5344CB8AC3E}">
        <p14:creationId xmlns:p14="http://schemas.microsoft.com/office/powerpoint/2010/main" val="202035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/>
              <a:t>Used for slide with less content.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Or just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few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bullet points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Side By Side Slide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Please refrain from using images/graphs over here unless absolutely necessary.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3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err="1"/>
              <a:t>Subheader</a:t>
            </a:r>
            <a:r>
              <a:rPr lang="en-US" dirty="0"/>
              <a:t>. Delete if unnecessary.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Click to add callout text or smaller graph or chart.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/>
              <a:t>Medium amount of text.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For Use With Smaller Graph with Accompanying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5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9A8DB4-6756-EF42-A4C7-0E81A5F5AB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Transition Slide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White background option</a:t>
            </a:r>
          </a:p>
        </p:txBody>
      </p:sp>
    </p:spTree>
    <p:extLst>
      <p:ext uri="{BB962C8B-B14F-4D97-AF65-F5344CB8AC3E}">
        <p14:creationId xmlns:p14="http://schemas.microsoft.com/office/powerpoint/2010/main" val="2556224638"/>
      </p:ext>
    </p:extLst>
  </p:cSld>
  <p:clrMapOvr>
    <a:masterClrMapping/>
  </p:clrMapOvr>
</p:sld>
</file>

<file path=ppt/theme/theme1.xml><?xml version="1.0" encoding="utf-8"?>
<a:theme xmlns:a="http://schemas.openxmlformats.org/drawingml/2006/main" name="eviCore Template">
  <a:themeElements>
    <a:clrScheme name="eviCore">
      <a:dk1>
        <a:srgbClr val="000000"/>
      </a:dk1>
      <a:lt1>
        <a:sysClr val="window" lastClr="FFFFFF"/>
      </a:lt1>
      <a:dk2>
        <a:srgbClr val="002855"/>
      </a:dk2>
      <a:lt2>
        <a:srgbClr val="C99700"/>
      </a:lt2>
      <a:accent1>
        <a:srgbClr val="34657F"/>
      </a:accent1>
      <a:accent2>
        <a:srgbClr val="85B09A"/>
      </a:accent2>
      <a:accent3>
        <a:srgbClr val="9BBB59"/>
      </a:accent3>
      <a:accent4>
        <a:srgbClr val="E8D3A7"/>
      </a:accent4>
      <a:accent5>
        <a:srgbClr val="DEBF86"/>
      </a:accent5>
      <a:accent6>
        <a:srgbClr val="D25B7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eviCore Template.potx</Template>
  <TotalTime>32121</TotalTime>
  <Words>166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Lucida Grande</vt:lpstr>
      <vt:lpstr>eviCore Template</vt:lpstr>
      <vt:lpstr>Photo Editor Photo</vt:lpstr>
      <vt:lpstr>PowerPoint Presentation</vt:lpstr>
      <vt:lpstr>Agenda</vt:lpstr>
      <vt:lpstr>Attendees</vt:lpstr>
      <vt:lpstr>Slide With Title, Subheader, and paragraphs/bullets</vt:lpstr>
      <vt:lpstr>Slide With Title, Subheader and graphics – no paragraphs of text</vt:lpstr>
      <vt:lpstr>Used For Slide With Title and Large Image/Graph</vt:lpstr>
      <vt:lpstr>Side By Side Slide Title Here  Please refrain from using images/graphs over here unless absolutely necessary.</vt:lpstr>
      <vt:lpstr>Slide For Use With Smaller Graph with Accompanying Text</vt:lpstr>
      <vt:lpstr>Transition Slide</vt:lpstr>
      <vt:lpstr>Transition Slide</vt:lpstr>
      <vt:lpstr>Transition Slide</vt:lpstr>
      <vt:lpstr>Transition Slide</vt:lpstr>
      <vt:lpstr>Transition Slide</vt:lpstr>
      <vt:lpstr>Transition Slide</vt:lpstr>
      <vt:lpstr>Transition Slide</vt:lpstr>
      <vt:lpstr>Thank You</vt:lpstr>
    </vt:vector>
  </TitlesOfParts>
  <Company>Infinia Group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Ruben Mercado</dc:creator>
  <cp:lastModifiedBy>Christine Meeker</cp:lastModifiedBy>
  <cp:revision>1058</cp:revision>
  <cp:lastPrinted>2015-08-14T20:42:01Z</cp:lastPrinted>
  <dcterms:created xsi:type="dcterms:W3CDTF">2015-05-28T16:01:32Z</dcterms:created>
  <dcterms:modified xsi:type="dcterms:W3CDTF">2019-03-27T17:52:46Z</dcterms:modified>
</cp:coreProperties>
</file>